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943" r:id="rId2"/>
    <p:sldId id="396" r:id="rId3"/>
    <p:sldId id="376" r:id="rId4"/>
    <p:sldId id="946" r:id="rId5"/>
    <p:sldId id="990" r:id="rId6"/>
    <p:sldId id="991" r:id="rId7"/>
    <p:sldId id="947" r:id="rId8"/>
    <p:sldId id="960" r:id="rId9"/>
    <p:sldId id="961" r:id="rId10"/>
    <p:sldId id="962" r:id="rId11"/>
    <p:sldId id="963" r:id="rId12"/>
    <p:sldId id="964" r:id="rId13"/>
    <p:sldId id="965" r:id="rId14"/>
    <p:sldId id="966" r:id="rId15"/>
    <p:sldId id="967" r:id="rId16"/>
    <p:sldId id="968" r:id="rId17"/>
    <p:sldId id="969" r:id="rId18"/>
    <p:sldId id="970" r:id="rId19"/>
    <p:sldId id="454" r:id="rId20"/>
    <p:sldId id="971" r:id="rId21"/>
    <p:sldId id="972" r:id="rId22"/>
    <p:sldId id="973" r:id="rId23"/>
    <p:sldId id="258" r:id="rId24"/>
    <p:sldId id="275" r:id="rId25"/>
    <p:sldId id="276" r:id="rId26"/>
    <p:sldId id="277" r:id="rId27"/>
    <p:sldId id="974" r:id="rId28"/>
    <p:sldId id="975" r:id="rId29"/>
    <p:sldId id="976" r:id="rId30"/>
    <p:sldId id="977" r:id="rId31"/>
    <p:sldId id="266" r:id="rId32"/>
    <p:sldId id="267" r:id="rId33"/>
    <p:sldId id="281" r:id="rId34"/>
    <p:sldId id="980" r:id="rId35"/>
    <p:sldId id="979" r:id="rId36"/>
    <p:sldId id="978" r:id="rId37"/>
    <p:sldId id="981" r:id="rId38"/>
    <p:sldId id="982" r:id="rId39"/>
    <p:sldId id="285" r:id="rId40"/>
    <p:sldId id="286" r:id="rId41"/>
    <p:sldId id="288" r:id="rId42"/>
    <p:sldId id="983" r:id="rId43"/>
    <p:sldId id="984" r:id="rId44"/>
    <p:sldId id="985" r:id="rId45"/>
    <p:sldId id="986" r:id="rId46"/>
    <p:sldId id="987" r:id="rId47"/>
    <p:sldId id="287" r:id="rId48"/>
    <p:sldId id="988" r:id="rId49"/>
    <p:sldId id="989" r:id="rId50"/>
    <p:sldId id="456" r:id="rId51"/>
    <p:sldId id="457" r:id="rId52"/>
    <p:sldId id="449" r:id="rId53"/>
    <p:sldId id="450" r:id="rId54"/>
    <p:sldId id="451" r:id="rId55"/>
    <p:sldId id="993" r:id="rId56"/>
    <p:sldId id="994" r:id="rId57"/>
    <p:sldId id="1022" r:id="rId58"/>
    <p:sldId id="1023" r:id="rId59"/>
    <p:sldId id="453" r:id="rId60"/>
    <p:sldId id="992" r:id="rId61"/>
    <p:sldId id="306" r:id="rId62"/>
    <p:sldId id="455" r:id="rId6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5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1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1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94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0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17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generated/numpy.linspac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hyperlink" Target="https://matplotlib.org/3.3.3/api/_as_gen/matplotlib.pyplot.html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umba.pydata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96654"/>
            <a:chOff x="5697345" y="814191"/>
            <a:chExt cx="3172691" cy="4296654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2D Graphics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(Double Period)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1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E02263-8107-47F4-8BD4-D2D61064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75" y="1433558"/>
            <a:ext cx="5775407" cy="4598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E0C4B3-3BE7-48FB-9E8B-98511E94BBE2}"/>
              </a:ext>
            </a:extLst>
          </p:cNvPr>
          <p:cNvSpPr/>
          <p:nvPr/>
        </p:nvSpPr>
        <p:spPr>
          <a:xfrm>
            <a:off x="561473" y="4137891"/>
            <a:ext cx="1451682" cy="934574"/>
          </a:xfrm>
          <a:prstGeom prst="wedgeRectCallout">
            <a:avLst>
              <a:gd name="adj1" fmla="val 82408"/>
              <a:gd name="adj2" fmla="val -2839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lines 21 - 22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06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612B8F-559B-4A22-A8F8-4DBDEFCA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6457950" y="4294466"/>
            <a:ext cx="1636498" cy="837974"/>
          </a:xfrm>
          <a:prstGeom prst="wedgeRectCallout">
            <a:avLst>
              <a:gd name="adj1" fmla="val -152996"/>
              <a:gd name="adj2" fmla="val 14753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plot is now centered on 0</a:t>
            </a:r>
          </a:p>
        </p:txBody>
      </p:sp>
    </p:spTree>
    <p:extLst>
      <p:ext uri="{BB962C8B-B14F-4D97-AF65-F5344CB8AC3E}">
        <p14:creationId xmlns:p14="http://schemas.microsoft.com/office/powerpoint/2010/main" val="8494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6065-E113-4AD1-91E3-BA8B2591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74" y="1433558"/>
            <a:ext cx="5775407" cy="4615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E0C4B3-3BE7-48FB-9E8B-98511E94BBE2}"/>
              </a:ext>
            </a:extLst>
          </p:cNvPr>
          <p:cNvSpPr/>
          <p:nvPr/>
        </p:nvSpPr>
        <p:spPr>
          <a:xfrm>
            <a:off x="561473" y="5037545"/>
            <a:ext cx="1451682" cy="934574"/>
          </a:xfrm>
          <a:prstGeom prst="wedgeRectCallout">
            <a:avLst>
              <a:gd name="adj1" fmla="val 82408"/>
              <a:gd name="adj2" fmla="val -2839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lines 25 - 27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34532-7F5B-4EC9-BD56-E73B43AA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6600729" y="1703992"/>
            <a:ext cx="1914621" cy="1036750"/>
          </a:xfrm>
          <a:prstGeom prst="wedgeRectCallout">
            <a:avLst>
              <a:gd name="adj1" fmla="val -115636"/>
              <a:gd name="adj2" fmla="val 10059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can decorate a plot with points, lines, grids, etc.</a:t>
            </a:r>
          </a:p>
        </p:txBody>
      </p: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</a:t>
                </a:r>
                <a:r>
                  <a:rPr lang="en-US" sz="2000" b="1" dirty="0"/>
                  <a:t>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</a:t>
                </a:r>
                <a:r>
                  <a:rPr lang="en-US" sz="2000" b="1" dirty="0"/>
                  <a:t>tangent</a:t>
                </a:r>
                <a:r>
                  <a:rPr lang="en-US" sz="2000" dirty="0"/>
                  <a:t> </a:t>
                </a:r>
                <a:r>
                  <a:rPr lang="en-US" sz="2000" b="1" dirty="0"/>
                  <a:t>points</a:t>
                </a:r>
                <a:r>
                  <a:rPr lang="en-US" sz="2000" dirty="0"/>
                  <a:t>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  <a:blipFill>
                <a:blip r:embed="rId3"/>
                <a:stretch>
                  <a:fillRect l="-1005" t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B9033-98CA-4A0D-9ECD-8F56A9426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00" y="1451375"/>
            <a:ext cx="6400000" cy="47238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1A73170-D61C-4056-A474-F3D876E5798B}"/>
              </a:ext>
            </a:extLst>
          </p:cNvPr>
          <p:cNvGrpSpPr/>
          <p:nvPr/>
        </p:nvGrpSpPr>
        <p:grpSpPr>
          <a:xfrm>
            <a:off x="7438718" y="250084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BAA19B-4FE0-4BA8-8B88-90B8319B8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A834D-5F50-4699-B3F3-E7239EAC2C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A2C0CB-C28D-4CC9-8021-F2F4DF898E9C}"/>
              </a:ext>
            </a:extLst>
          </p:cNvPr>
          <p:cNvGrpSpPr/>
          <p:nvPr/>
        </p:nvGrpSpPr>
        <p:grpSpPr>
          <a:xfrm>
            <a:off x="3495368" y="342836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1004A10-46D1-4E79-8F31-6F15031BB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767347-B8E5-4E9B-B4AA-5AE3B521A74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22C02-D69D-43AC-B3D5-5B1196C3AD20}"/>
              </a:ext>
            </a:extLst>
          </p:cNvPr>
          <p:cNvGrpSpPr/>
          <p:nvPr/>
        </p:nvGrpSpPr>
        <p:grpSpPr>
          <a:xfrm>
            <a:off x="7172509" y="4151596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C30762-7046-4B5B-A857-1BD02E20BF5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261E80-B176-4293-B8CD-A2149C5368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F5CF1-F359-4F99-A402-ACA337CFBBE8}"/>
              </a:ext>
            </a:extLst>
          </p:cNvPr>
          <p:cNvGrpSpPr/>
          <p:nvPr/>
        </p:nvGrpSpPr>
        <p:grpSpPr>
          <a:xfrm>
            <a:off x="6750507" y="4886391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7596CC-A971-4CC3-B05B-CC4311B6B4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FB77E1-25C2-484D-A447-261B03D989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3E1245-14B7-44A3-B29E-B5D87EEE4DCC}"/>
              </a:ext>
            </a:extLst>
          </p:cNvPr>
          <p:cNvGrpSpPr/>
          <p:nvPr/>
        </p:nvGrpSpPr>
        <p:grpSpPr>
          <a:xfrm>
            <a:off x="5281535" y="5603498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EB538F-E148-4958-B7E5-429503B09B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89DA8F-14A6-4CBC-BADC-AE4F40A29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F1292C-26D8-41F9-8B53-CCC3B1A01069}"/>
              </a:ext>
            </a:extLst>
          </p:cNvPr>
          <p:cNvGrpSpPr/>
          <p:nvPr/>
        </p:nvGrpSpPr>
        <p:grpSpPr>
          <a:xfrm>
            <a:off x="7233684" y="576416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FF633C-5332-4FC5-BC04-DA1A8FF641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64BE10-B7D2-406E-820F-778529A53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D76D60-D3AB-42E7-9256-808B000E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11" y="1328832"/>
            <a:ext cx="6236977" cy="5164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Continuing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A73170-D61C-4056-A474-F3D876E5798B}"/>
              </a:ext>
            </a:extLst>
          </p:cNvPr>
          <p:cNvGrpSpPr/>
          <p:nvPr/>
        </p:nvGrpSpPr>
        <p:grpSpPr>
          <a:xfrm>
            <a:off x="6095877" y="209224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BAA19B-4FE0-4BA8-8B88-90B8319B8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A834D-5F50-4699-B3F3-E7239EAC2C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A2C0CB-C28D-4CC9-8021-F2F4DF898E9C}"/>
              </a:ext>
            </a:extLst>
          </p:cNvPr>
          <p:cNvGrpSpPr/>
          <p:nvPr/>
        </p:nvGrpSpPr>
        <p:grpSpPr>
          <a:xfrm>
            <a:off x="5242654" y="257787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1004A10-46D1-4E79-8F31-6F15031BB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767347-B8E5-4E9B-B4AA-5AE3B521A74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22C02-D69D-43AC-B3D5-5B1196C3AD20}"/>
              </a:ext>
            </a:extLst>
          </p:cNvPr>
          <p:cNvGrpSpPr/>
          <p:nvPr/>
        </p:nvGrpSpPr>
        <p:grpSpPr>
          <a:xfrm>
            <a:off x="5966720" y="4599475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C30762-7046-4B5B-A857-1BD02E20BF5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261E80-B176-4293-B8CD-A2149C5368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F5CF1-F359-4F99-A402-ACA337CFBBE8}"/>
              </a:ext>
            </a:extLst>
          </p:cNvPr>
          <p:cNvGrpSpPr/>
          <p:nvPr/>
        </p:nvGrpSpPr>
        <p:grpSpPr>
          <a:xfrm>
            <a:off x="4946393" y="4915437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7596CC-A971-4CC3-B05B-CC4311B6B4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FB77E1-25C2-484D-A447-261B03D989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3E1245-14B7-44A3-B29E-B5D87EEE4DCC}"/>
              </a:ext>
            </a:extLst>
          </p:cNvPr>
          <p:cNvGrpSpPr/>
          <p:nvPr/>
        </p:nvGrpSpPr>
        <p:grpSpPr>
          <a:xfrm>
            <a:off x="6254729" y="5403010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EB538F-E148-4958-B7E5-429503B09B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89DA8F-14A6-4CBC-BADC-AE4F40A29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F1292C-26D8-41F9-8B53-CCC3B1A01069}"/>
              </a:ext>
            </a:extLst>
          </p:cNvPr>
          <p:cNvGrpSpPr/>
          <p:nvPr/>
        </p:nvGrpSpPr>
        <p:grpSpPr>
          <a:xfrm>
            <a:off x="5365832" y="607503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FF633C-5332-4FC5-BC04-DA1A8FF641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64BE10-B7D2-406E-820F-778529A53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34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BF7295-649D-4734-BFB3-1851CF73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3412003" y="4296627"/>
            <a:ext cx="1016305" cy="846985"/>
          </a:xfrm>
          <a:prstGeom prst="wedgeRectCallout">
            <a:avLst>
              <a:gd name="adj1" fmla="val -62100"/>
              <a:gd name="adj2" fmla="val -7224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one real root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E2E1128-BCAA-4A54-8AF7-822C783DCCC4}"/>
              </a:ext>
            </a:extLst>
          </p:cNvPr>
          <p:cNvSpPr/>
          <p:nvPr/>
        </p:nvSpPr>
        <p:spPr>
          <a:xfrm>
            <a:off x="6457950" y="3488973"/>
            <a:ext cx="1016305" cy="846985"/>
          </a:xfrm>
          <a:prstGeom prst="wedgeRectCallout">
            <a:avLst>
              <a:gd name="adj1" fmla="val -62100"/>
              <a:gd name="adj2" fmla="val -7224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Local extrema points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8F0DC5A-A4AF-47CA-9D73-2F3D4A79F98F}"/>
              </a:ext>
            </a:extLst>
          </p:cNvPr>
          <p:cNvSpPr/>
          <p:nvPr/>
        </p:nvSpPr>
        <p:spPr>
          <a:xfrm>
            <a:off x="4226081" y="3024466"/>
            <a:ext cx="1016305" cy="846985"/>
          </a:xfrm>
          <a:prstGeom prst="wedgeRectCallout">
            <a:avLst>
              <a:gd name="adj1" fmla="val -27272"/>
              <a:gd name="adj2" fmla="val -7486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Local extrema points</a:t>
            </a:r>
          </a:p>
        </p:txBody>
      </p:sp>
    </p:spTree>
    <p:extLst>
      <p:ext uri="{BB962C8B-B14F-4D97-AF65-F5344CB8AC3E}">
        <p14:creationId xmlns:p14="http://schemas.microsoft.com/office/powerpoint/2010/main" val="7305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04399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real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4399"/>
                <a:ext cx="7886700" cy="3874628"/>
              </a:xfrm>
              <a:blipFill>
                <a:blip r:embed="rId3"/>
                <a:stretch>
                  <a:fillRect l="-1005" t="-2201" r="-1236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4D64E-D244-4362-9D89-B42F0B48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19" y="5678129"/>
            <a:ext cx="7242361" cy="7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8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and scatter graphs using the Python package </a:t>
            </a:r>
            <a:r>
              <a:rPr lang="en-US" sz="2400" b="1" dirty="0" err="1">
                <a:solidFill>
                  <a:srgbClr val="00B050"/>
                </a:solidFill>
              </a:rPr>
              <a:t>mplotlib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functions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dirty="0" err="1"/>
              <a:t>pyplot's</a:t>
            </a:r>
            <a:r>
              <a:rPr lang="en-US" sz="2400" dirty="0"/>
              <a:t>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 err="1">
                <a:solidFill>
                  <a:srgbClr val="00B050"/>
                </a:solidFill>
              </a:rPr>
              <a:t>numpy</a:t>
            </a:r>
            <a:r>
              <a:rPr lang="en-US" sz="2400" dirty="0"/>
              <a:t> package to create arrays of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5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667A8-B87D-4BFB-A50C-B8088216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2184888" cy="10738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3455E-C32E-4D73-97B8-9F2579498E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1047" y="1814052"/>
            <a:ext cx="4561905" cy="45422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A20205-007D-464F-A410-15E9ABB2D91D}"/>
              </a:ext>
            </a:extLst>
          </p:cNvPr>
          <p:cNvGrpSpPr/>
          <p:nvPr/>
        </p:nvGrpSpPr>
        <p:grpSpPr>
          <a:xfrm>
            <a:off x="4204903" y="3169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0AC681-E649-4FBF-B54E-3EE45086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0B8001-42E8-43D0-801D-256355D256F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3D5A90-64C0-480B-858B-178EEDFE7C61}"/>
              </a:ext>
            </a:extLst>
          </p:cNvPr>
          <p:cNvGrpSpPr/>
          <p:nvPr/>
        </p:nvGrpSpPr>
        <p:grpSpPr>
          <a:xfrm>
            <a:off x="6115965" y="336569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0EE3D-C598-4E22-87BD-BC1400529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0CD129-9F62-479E-BC69-06822DD198E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A0C5D-6D3A-492E-AA76-51C472360028}"/>
              </a:ext>
            </a:extLst>
          </p:cNvPr>
          <p:cNvGrpSpPr/>
          <p:nvPr/>
        </p:nvGrpSpPr>
        <p:grpSpPr>
          <a:xfrm>
            <a:off x="5215313" y="3640090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84900-8D04-4834-89B6-B29081CBF2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4CE749-AFBD-4F03-A971-473D4CC9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206CFF-BB3D-4E05-A633-B6715A21BACE}"/>
              </a:ext>
            </a:extLst>
          </p:cNvPr>
          <p:cNvGrpSpPr/>
          <p:nvPr/>
        </p:nvGrpSpPr>
        <p:grpSpPr>
          <a:xfrm>
            <a:off x="4250656" y="411023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DEBA2D-D434-41B4-88E1-AF6F6A7E2B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83DFB9-66D2-40EA-99A1-05A339173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BD6EF4-A39A-4B47-9789-D0A68971E27B}"/>
              </a:ext>
            </a:extLst>
          </p:cNvPr>
          <p:cNvGrpSpPr/>
          <p:nvPr/>
        </p:nvGrpSpPr>
        <p:grpSpPr>
          <a:xfrm>
            <a:off x="5389307" y="5408887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5FC4E-847F-4DDC-860F-A2A9761676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3DD9E7-0131-4DD2-A629-265127B4B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54F1F-3AB6-4F36-92AD-A95F6750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6812"/>
            <a:ext cx="6114286" cy="5200000"/>
          </a:xfrm>
          <a:prstGeom prst="rect">
            <a:avLst/>
          </a:prstGeom>
        </p:spPr>
      </p:pic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4" y="2168779"/>
            <a:ext cx="1692887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an ellipse!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395C7-3433-4065-9BE9-2C81ACFCEDBE}"/>
              </a:ext>
            </a:extLst>
          </p:cNvPr>
          <p:cNvSpPr txBox="1"/>
          <p:nvPr/>
        </p:nvSpPr>
        <p:spPr>
          <a:xfrm>
            <a:off x="8059993" y="4962832"/>
            <a:ext cx="551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34CAA9-C19F-48E5-86E7-F11DE83492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576" y="1777181"/>
            <a:ext cx="4133333" cy="471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BFB859DF-9E4B-4F8F-AADA-F3AC722F6D8D}"/>
              </a:ext>
            </a:extLst>
          </p:cNvPr>
          <p:cNvSpPr/>
          <p:nvPr/>
        </p:nvSpPr>
        <p:spPr>
          <a:xfrm>
            <a:off x="628650" y="5037543"/>
            <a:ext cx="1451682" cy="934574"/>
          </a:xfrm>
          <a:prstGeom prst="wedgeRectCallout">
            <a:avLst>
              <a:gd name="adj1" fmla="val 130666"/>
              <a:gd name="adj2" fmla="val 5209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701073" cy="244939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farmer needs a fence 100m long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He wants 2m between each fence post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many posts does he need?</a:t>
            </a: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Bane of All Programmers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596" y="1802199"/>
            <a:ext cx="3466759" cy="2600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88" y="4507280"/>
            <a:ext cx="8600000" cy="1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82119" y="1542773"/>
            <a:ext cx="4979763" cy="333757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This problem is why we all agree to always use ZERO as the </a:t>
            </a:r>
            <a:r>
              <a:rPr lang="en-US" sz="2800" b="1" i="1" dirty="0">
                <a:solidFill>
                  <a:schemeClr val="tx1"/>
                </a:solidFill>
              </a:rPr>
              <a:t>first</a:t>
            </a:r>
            <a:r>
              <a:rPr lang="en-US" sz="2800" b="1" dirty="0">
                <a:solidFill>
                  <a:schemeClr val="tx1"/>
                </a:solidFill>
              </a:rPr>
              <a:t> index value in an array.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Remember…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ZERO is a THING!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ZERO counts!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95600" y="5951220"/>
            <a:ext cx="5120640" cy="17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3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0A1F1C-308C-46CC-99B0-D80DFE03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04" y="1396812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160965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605FF-3C96-4DCA-8BF9-73AF9402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1490" y="1651819"/>
            <a:ext cx="6200000" cy="491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A20205-007D-464F-A410-15E9ABB2D91D}"/>
              </a:ext>
            </a:extLst>
          </p:cNvPr>
          <p:cNvGrpSpPr/>
          <p:nvPr/>
        </p:nvGrpSpPr>
        <p:grpSpPr>
          <a:xfrm>
            <a:off x="3275802" y="301593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0AC681-E649-4FBF-B54E-3EE45086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0B8001-42E8-43D0-801D-256355D256F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3D5A90-64C0-480B-858B-178EEDFE7C61}"/>
              </a:ext>
            </a:extLst>
          </p:cNvPr>
          <p:cNvGrpSpPr/>
          <p:nvPr/>
        </p:nvGrpSpPr>
        <p:grpSpPr>
          <a:xfrm>
            <a:off x="3416536" y="4158532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0EE3D-C598-4E22-87BD-BC1400529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0CD129-9F62-479E-BC69-06822DD198E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A0C5D-6D3A-492E-AA76-51C472360028}"/>
              </a:ext>
            </a:extLst>
          </p:cNvPr>
          <p:cNvGrpSpPr/>
          <p:nvPr/>
        </p:nvGrpSpPr>
        <p:grpSpPr>
          <a:xfrm>
            <a:off x="7158188" y="4958325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84900-8D04-4834-89B6-B29081CBF2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4CE749-AFBD-4F03-A971-473D4CC9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206CFF-BB3D-4E05-A633-B6715A21BACE}"/>
              </a:ext>
            </a:extLst>
          </p:cNvPr>
          <p:cNvGrpSpPr/>
          <p:nvPr/>
        </p:nvGrpSpPr>
        <p:grpSpPr>
          <a:xfrm>
            <a:off x="4981874" y="591850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DEBA2D-D434-41B4-88E1-AF6F6A7E2B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83DFB9-66D2-40EA-99A1-05A339173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438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13076-CA6A-422C-8FC9-00AF259F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E2E1128-BCAA-4A54-8AF7-822C783DCCC4}"/>
              </a:ext>
            </a:extLst>
          </p:cNvPr>
          <p:cNvSpPr/>
          <p:nvPr/>
        </p:nvSpPr>
        <p:spPr>
          <a:xfrm>
            <a:off x="6339326" y="2183923"/>
            <a:ext cx="2176024" cy="776226"/>
          </a:xfrm>
          <a:prstGeom prst="wedgeRectCallout">
            <a:avLst>
              <a:gd name="adj1" fmla="val -48205"/>
              <a:gd name="adj2" fmla="val 11377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doesn't look like the </a:t>
            </a:r>
            <a:r>
              <a:rPr lang="en-US" dirty="0" err="1">
                <a:solidFill>
                  <a:srgbClr val="FF0000"/>
                </a:solidFill>
              </a:rPr>
              <a:t>Olypmic</a:t>
            </a:r>
            <a:r>
              <a:rPr lang="en-US" dirty="0">
                <a:solidFill>
                  <a:srgbClr val="FF0000"/>
                </a:solidFill>
              </a:rPr>
              <a:t> Rings!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0BDFB-F9C5-4A4D-BF3D-F9B25815E0A2}"/>
              </a:ext>
            </a:extLst>
          </p:cNvPr>
          <p:cNvSpPr txBox="1"/>
          <p:nvPr/>
        </p:nvSpPr>
        <p:spPr>
          <a:xfrm>
            <a:off x="8059993" y="4962832"/>
            <a:ext cx="551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1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605FF-3C96-4DCA-8BF9-73AF9402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0" y="1468581"/>
            <a:ext cx="6200000" cy="50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C1969-F134-4BAD-AB8D-938A26EB172D}"/>
              </a:ext>
            </a:extLst>
          </p:cNvPr>
          <p:cNvSpPr/>
          <p:nvPr/>
        </p:nvSpPr>
        <p:spPr>
          <a:xfrm>
            <a:off x="2271252" y="3982064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C4E8F45-C4C6-4376-A88F-CAD519571E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833" y="139725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D09912D-7685-4925-83AB-B468EEA13FF3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4889091" y="3096182"/>
            <a:ext cx="1873045" cy="1206659"/>
          </a:xfrm>
          <a:prstGeom prst="bentConnector3">
            <a:avLst>
              <a:gd name="adj1" fmla="val 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F8F34-9824-45CA-AF5A-7CEDA521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C98248-A354-4229-A128-C82256291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962" y="5676650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F8F34-9824-45CA-AF5A-7CEDA521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578E59-C71E-4326-8FDA-9F831C44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35" y="5810142"/>
            <a:ext cx="3003930" cy="50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0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97084-8AD4-4E79-9F46-21B84478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86" y="707923"/>
            <a:ext cx="4929896" cy="5919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BBE5D3-E27D-45A6-AC88-C4FB14C1ED39}"/>
              </a:ext>
            </a:extLst>
          </p:cNvPr>
          <p:cNvGrpSpPr/>
          <p:nvPr/>
        </p:nvGrpSpPr>
        <p:grpSpPr>
          <a:xfrm>
            <a:off x="3346040" y="143692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242ADB-42D6-43E4-B5F8-88D2711A4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80FD9D-3031-4668-9F39-D33607EB4A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5C5B4-C17A-4E0D-8F49-B9F09C22E19D}"/>
              </a:ext>
            </a:extLst>
          </p:cNvPr>
          <p:cNvGrpSpPr/>
          <p:nvPr/>
        </p:nvGrpSpPr>
        <p:grpSpPr>
          <a:xfrm>
            <a:off x="3647644" y="438159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A3E9A2-C8BE-4AB1-9DA5-2E28446FE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78B7C9-87D3-49C0-ADFC-94E17210E15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0269E-C05A-4FEF-82F0-1E40DB2A2A5C}"/>
              </a:ext>
            </a:extLst>
          </p:cNvPr>
          <p:cNvSpPr/>
          <p:nvPr/>
        </p:nvSpPr>
        <p:spPr>
          <a:xfrm>
            <a:off x="865878" y="1409276"/>
            <a:ext cx="2327148" cy="4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3B2BF1-6233-4560-B710-D04DD211A431}"/>
              </a:ext>
            </a:extLst>
          </p:cNvPr>
          <p:cNvSpPr/>
          <p:nvPr/>
        </p:nvSpPr>
        <p:spPr>
          <a:xfrm>
            <a:off x="1106769" y="2284348"/>
            <a:ext cx="2327148" cy="4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6115E-6CE4-45F1-A0FC-3A3A73872E4B}"/>
              </a:ext>
            </a:extLst>
          </p:cNvPr>
          <p:cNvSpPr/>
          <p:nvPr/>
        </p:nvSpPr>
        <p:spPr>
          <a:xfrm>
            <a:off x="1101114" y="4349121"/>
            <a:ext cx="2327148" cy="4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225FD4-A06D-4CC8-B049-4CF6C68A1CDF}"/>
              </a:ext>
            </a:extLst>
          </p:cNvPr>
          <p:cNvSpPr/>
          <p:nvPr/>
        </p:nvSpPr>
        <p:spPr>
          <a:xfrm>
            <a:off x="1101114" y="4870232"/>
            <a:ext cx="2327148" cy="4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ACAC98-AE96-4255-A7F9-729F7EDD9423}"/>
              </a:ext>
            </a:extLst>
          </p:cNvPr>
          <p:cNvSpPr/>
          <p:nvPr/>
        </p:nvSpPr>
        <p:spPr>
          <a:xfrm>
            <a:off x="1101114" y="5402708"/>
            <a:ext cx="941538" cy="254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0D3C0-5D73-474C-BEAC-00B56D934B33}"/>
              </a:ext>
            </a:extLst>
          </p:cNvPr>
          <p:cNvGrpSpPr/>
          <p:nvPr/>
        </p:nvGrpSpPr>
        <p:grpSpPr>
          <a:xfrm>
            <a:off x="3647644" y="4910075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6C7F93-5E52-4BF5-A95E-F062CB4E6E9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5AD65FA-24B4-4C86-A364-AF83AFFB0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E81537F-DB83-4D5E-AA8D-9D4D49BB2B40}"/>
              </a:ext>
            </a:extLst>
          </p:cNvPr>
          <p:cNvSpPr/>
          <p:nvPr/>
        </p:nvSpPr>
        <p:spPr>
          <a:xfrm>
            <a:off x="1150836" y="5087368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258184-CD35-41FA-B1EF-7E79A95E8A52}"/>
              </a:ext>
            </a:extLst>
          </p:cNvPr>
          <p:cNvSpPr/>
          <p:nvPr/>
        </p:nvSpPr>
        <p:spPr>
          <a:xfrm>
            <a:off x="865878" y="2138174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6D6DEA-11B7-4129-947F-48A81F8C8A1C}"/>
              </a:ext>
            </a:extLst>
          </p:cNvPr>
          <p:cNvCxnSpPr>
            <a:stCxn id="27" idx="1"/>
            <a:endCxn id="28" idx="1"/>
          </p:cNvCxnSpPr>
          <p:nvPr/>
        </p:nvCxnSpPr>
        <p:spPr>
          <a:xfrm rot="10800000">
            <a:off x="865878" y="2230507"/>
            <a:ext cx="284958" cy="2949194"/>
          </a:xfrm>
          <a:prstGeom prst="bentConnector3">
            <a:avLst>
              <a:gd name="adj1" fmla="val 2500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6ED76-9C2D-48E6-89C4-6997E4936CF9}"/>
              </a:ext>
            </a:extLst>
          </p:cNvPr>
          <p:cNvSpPr/>
          <p:nvPr/>
        </p:nvSpPr>
        <p:spPr>
          <a:xfrm>
            <a:off x="1655045" y="3018998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DBE958-CBE9-46C1-8CAE-CC4ADD35ADC3}"/>
              </a:ext>
            </a:extLst>
          </p:cNvPr>
          <p:cNvSpPr/>
          <p:nvPr/>
        </p:nvSpPr>
        <p:spPr>
          <a:xfrm>
            <a:off x="1150835" y="3018998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365E91-8556-4DC5-9EBC-AFDD92B1C5E4}"/>
              </a:ext>
            </a:extLst>
          </p:cNvPr>
          <p:cNvSpPr/>
          <p:nvPr/>
        </p:nvSpPr>
        <p:spPr>
          <a:xfrm>
            <a:off x="1099223" y="5448724"/>
            <a:ext cx="656303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E7ADBF9-6455-47EE-86CB-5C7FF25E3F19}"/>
              </a:ext>
            </a:extLst>
          </p:cNvPr>
          <p:cNvCxnSpPr>
            <a:stCxn id="33" idx="1"/>
            <a:endCxn id="34" idx="1"/>
          </p:cNvCxnSpPr>
          <p:nvPr/>
        </p:nvCxnSpPr>
        <p:spPr>
          <a:xfrm rot="10800000" flipV="1">
            <a:off x="1099223" y="3111331"/>
            <a:ext cx="51612" cy="2429726"/>
          </a:xfrm>
          <a:prstGeom prst="bentConnector3">
            <a:avLst>
              <a:gd name="adj1" fmla="val 542920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3F20CB-BD91-4F33-B803-FA329BA521BB}"/>
              </a:ext>
            </a:extLst>
          </p:cNvPr>
          <p:cNvGrpSpPr/>
          <p:nvPr/>
        </p:nvGrpSpPr>
        <p:grpSpPr>
          <a:xfrm>
            <a:off x="3610035" y="231617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98C972-FEEE-41D9-95AF-9052E183488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ECB3087-387A-499C-9E55-3CAE9EF57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CD9A94-5193-4DBC-A2E8-56E5C33AC384}"/>
              </a:ext>
            </a:extLst>
          </p:cNvPr>
          <p:cNvGrpSpPr/>
          <p:nvPr/>
        </p:nvGrpSpPr>
        <p:grpSpPr>
          <a:xfrm>
            <a:off x="2177000" y="292666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816F3D-C74D-4F5B-813B-D89CFA6575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D3B42D0-7DFC-4406-B345-413EE045B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616062" y="1809212"/>
            <a:ext cx="3132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https://numpy.org/doc/stable/reference/generated/numpy.linspace.html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809186" y="2647796"/>
            <a:ext cx="267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https://matplotlib.org/3.3.3/api/_as_gen/matplotlib.pyplot.html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359C3A-D79E-4361-AA3C-8924BEE2D17E}"/>
                  </a:ext>
                </a:extLst>
              </p:cNvPr>
              <p:cNvSpPr txBox="1"/>
              <p:nvPr/>
            </p:nvSpPr>
            <p:spPr>
              <a:xfrm>
                <a:off x="3606779" y="1924240"/>
                <a:ext cx="1392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359C3A-D79E-4361-AA3C-8924BEE2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79" y="1924240"/>
                <a:ext cx="1392859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683A6065-5EA5-4D44-A48E-B8D808B14B22}"/>
              </a:ext>
            </a:extLst>
          </p:cNvPr>
          <p:cNvGrpSpPr/>
          <p:nvPr/>
        </p:nvGrpSpPr>
        <p:grpSpPr>
          <a:xfrm>
            <a:off x="2157212" y="5356391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12D2CC-E2E5-4D97-A915-FD86E386D57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D1D744-FF71-4295-9B6E-E0C0B01EA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44" grpId="0"/>
      <p:bldP spid="46" grpId="0"/>
      <p:bldP spid="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7FA6C-38F1-4385-8E77-DD218C6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37" y="1636439"/>
            <a:ext cx="5837638" cy="4321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A20205-007D-464F-A410-15E9ABB2D91D}"/>
              </a:ext>
            </a:extLst>
          </p:cNvPr>
          <p:cNvGrpSpPr/>
          <p:nvPr/>
        </p:nvGrpSpPr>
        <p:grpSpPr>
          <a:xfrm>
            <a:off x="7308242" y="5099113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0AC681-E649-4FBF-B54E-3EE45086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0B8001-42E8-43D0-801D-256355D256F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3D5A90-64C0-480B-858B-178EEDFE7C61}"/>
              </a:ext>
            </a:extLst>
          </p:cNvPr>
          <p:cNvGrpSpPr/>
          <p:nvPr/>
        </p:nvGrpSpPr>
        <p:grpSpPr>
          <a:xfrm>
            <a:off x="5845573" y="176925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0EE3D-C598-4E22-87BD-BC1400529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0CD129-9F62-479E-BC69-06822DD198E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A0C5D-6D3A-492E-AA76-51C472360028}"/>
              </a:ext>
            </a:extLst>
          </p:cNvPr>
          <p:cNvGrpSpPr/>
          <p:nvPr/>
        </p:nvGrpSpPr>
        <p:grpSpPr>
          <a:xfrm>
            <a:off x="6366039" y="226766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84900-8D04-4834-89B6-B29081CBF2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4CE749-AFBD-4F03-A971-473D4CC9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1FF642-132C-46B9-A3CF-4EE7CE5FC6DF}"/>
              </a:ext>
            </a:extLst>
          </p:cNvPr>
          <p:cNvGrpSpPr/>
          <p:nvPr/>
        </p:nvGrpSpPr>
        <p:grpSpPr>
          <a:xfrm>
            <a:off x="6152900" y="3395268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E94F76-608D-4283-80E0-D53A28C5902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0AA592-F593-4BD6-ADA0-E2F897012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C129A-1B1E-4152-A235-35B3D5F0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2EBC14-51C9-4C32-A739-B8CA99E0C03B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2EBC14-51C9-4C32-A739-B8CA99E0C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363F3-726D-4C19-BE4B-502997FF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 </a:t>
            </a:r>
            <a:r>
              <a:rPr lang="en-US" sz="3200" dirty="0">
                <a:latin typeface="+mn-lt"/>
              </a:rPr>
              <a:t>line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6671CD-3B8B-4CDA-AFA2-798A0FEAFAE6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6671CD-3B8B-4CDA-AFA2-798A0FEAF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2E0BA-84AE-41F5-88A8-1217C0AF6BB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2E0BA-84AE-41F5-88A8-1217C0AF6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65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94CFE-8DEC-4BD1-AF22-C9339FD6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 </a:t>
            </a:r>
            <a:r>
              <a:rPr lang="en-US" sz="3200" dirty="0">
                <a:latin typeface="+mn-lt"/>
              </a:rPr>
              <a:t>line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841495-E188-4710-9143-FE88F26E902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841495-E188-4710-9143-FE88F26E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92F1-15C2-401E-92D0-60F4D7E27052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A92F1-15C2-401E-92D0-60F4D7E2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12CE8-5418-4BC7-957E-9218058B4205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12CE8-5418-4BC7-957E-9218058B4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533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5B45A-C7F4-4BA0-984C-4DC44A09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09" y="365126"/>
            <a:ext cx="7991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Comment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lines 16-18,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12CE8-5418-4BC7-957E-9218058B4205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12CE8-5418-4BC7-957E-9218058B4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526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4430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4430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EE25F-AA2E-4FC8-BB88-F95AA2FA28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191" y="1692603"/>
            <a:ext cx="4624260" cy="4871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A20205-007D-464F-A410-15E9ABB2D91D}"/>
              </a:ext>
            </a:extLst>
          </p:cNvPr>
          <p:cNvGrpSpPr/>
          <p:nvPr/>
        </p:nvGrpSpPr>
        <p:grpSpPr>
          <a:xfrm>
            <a:off x="4727965" y="266300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0AC681-E649-4FBF-B54E-3EE45086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0B8001-42E8-43D0-801D-256355D256F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3D5A90-64C0-480B-858B-178EEDFE7C61}"/>
              </a:ext>
            </a:extLst>
          </p:cNvPr>
          <p:cNvGrpSpPr/>
          <p:nvPr/>
        </p:nvGrpSpPr>
        <p:grpSpPr>
          <a:xfrm>
            <a:off x="5097793" y="383246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0EE3D-C598-4E22-87BD-BC1400529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0CD129-9F62-479E-BC69-06822DD198E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A0C5D-6D3A-492E-AA76-51C472360028}"/>
              </a:ext>
            </a:extLst>
          </p:cNvPr>
          <p:cNvGrpSpPr/>
          <p:nvPr/>
        </p:nvGrpSpPr>
        <p:grpSpPr>
          <a:xfrm>
            <a:off x="5389307" y="4211817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84900-8D04-4834-89B6-B29081CBF2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4CE749-AFBD-4F03-A971-473D4CC9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206CFF-BB3D-4E05-A633-B6715A21BACE}"/>
              </a:ext>
            </a:extLst>
          </p:cNvPr>
          <p:cNvGrpSpPr/>
          <p:nvPr/>
        </p:nvGrpSpPr>
        <p:grpSpPr>
          <a:xfrm>
            <a:off x="5389307" y="4755169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DEBA2D-D434-41B4-88E1-AF6F6A7E2B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83DFB9-66D2-40EA-99A1-05A339173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BD6EF4-A39A-4B47-9789-D0A68971E27B}"/>
              </a:ext>
            </a:extLst>
          </p:cNvPr>
          <p:cNvGrpSpPr/>
          <p:nvPr/>
        </p:nvGrpSpPr>
        <p:grpSpPr>
          <a:xfrm>
            <a:off x="5377620" y="525332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5FC4E-847F-4DDC-860F-A2A9761676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3DD9E7-0131-4DD2-A629-265127B4B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36F2FB-B2C5-439B-A1BE-407F8F384B17}"/>
              </a:ext>
            </a:extLst>
          </p:cNvPr>
          <p:cNvGrpSpPr/>
          <p:nvPr/>
        </p:nvGrpSpPr>
        <p:grpSpPr>
          <a:xfrm>
            <a:off x="6721838" y="5762996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8DB3D5-20B4-4C1E-A856-E5F02F09A7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8B9892-18B3-45BC-8763-DEFCF1196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A1B00AA-65D6-44B5-9289-8EC39EFC10C1}"/>
              </a:ext>
            </a:extLst>
          </p:cNvPr>
          <p:cNvGrpSpPr/>
          <p:nvPr/>
        </p:nvGrpSpPr>
        <p:grpSpPr>
          <a:xfrm>
            <a:off x="3912011" y="6259384"/>
            <a:ext cx="1084769" cy="369332"/>
            <a:chOff x="3912011" y="6259384"/>
            <a:chExt cx="1084769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7A5415-DA15-4120-B761-7309B414B13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5763324-5C52-4987-B281-ECECBD092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E7D5ABE1-6630-45F7-A8D3-603C1DD91036}"/>
              </a:ext>
            </a:extLst>
          </p:cNvPr>
          <p:cNvSpPr/>
          <p:nvPr/>
        </p:nvSpPr>
        <p:spPr>
          <a:xfrm>
            <a:off x="6637110" y="4276607"/>
            <a:ext cx="1161360" cy="525029"/>
          </a:xfrm>
          <a:prstGeom prst="wedgeRectCallout">
            <a:avLst>
              <a:gd name="adj1" fmla="val -150019"/>
              <a:gd name="adj2" fmla="val 48470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[Row, Col]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CF0B7-C82B-4749-99F3-07950BB8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31450"/>
            <a:ext cx="8188862" cy="4724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02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B6A64-9897-4220-B932-75C099E50E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71" y="1439578"/>
            <a:ext cx="7877379" cy="4622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4771103" y="1784555"/>
            <a:ext cx="3583858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4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1E9E2-65FA-4FE0-A06C-830FB224AD17}"/>
              </a:ext>
            </a:extLst>
          </p:cNvPr>
          <p:cNvSpPr/>
          <p:nvPr/>
        </p:nvSpPr>
        <p:spPr>
          <a:xfrm>
            <a:off x="3111910" y="5450681"/>
            <a:ext cx="367096" cy="227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4F91C-F5D4-4BA3-AA3D-AC11ADCC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57" y="1548018"/>
            <a:ext cx="7016885" cy="40784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AF7AC0-3591-4F9B-B391-9B52D670F704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05EF6-BD7D-4AA1-AC2E-036307A9A4FD}"/>
              </a:ext>
            </a:extLst>
          </p:cNvPr>
          <p:cNvGrpSpPr/>
          <p:nvPr/>
        </p:nvGrpSpPr>
        <p:grpSpPr>
          <a:xfrm>
            <a:off x="3619932" y="17226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ECC3B8-2325-4D31-9567-FE5EF6239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68CC11-DC04-4BCB-AB4C-4C862779D49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65ABF-80DC-4888-85D2-264D1419FE44}"/>
              </a:ext>
            </a:extLst>
          </p:cNvPr>
          <p:cNvGrpSpPr/>
          <p:nvPr/>
        </p:nvGrpSpPr>
        <p:grpSpPr>
          <a:xfrm>
            <a:off x="3966519" y="284520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28D483-F8C9-4609-98C6-E2355D414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20F9C1-25F7-46C1-BCB5-73D1ED52B35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98CCD1-069F-4782-A55B-D43ED100CF58}"/>
              </a:ext>
            </a:extLst>
          </p:cNvPr>
          <p:cNvGrpSpPr/>
          <p:nvPr/>
        </p:nvGrpSpPr>
        <p:grpSpPr>
          <a:xfrm>
            <a:off x="5208349" y="417570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ED21C8-A15F-41A4-A9E8-C3EF306592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23013D-4E9F-4927-A041-E1378FE22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16F00F-8A57-4AD4-A0C5-FB2CECCEC6EA}"/>
              </a:ext>
            </a:extLst>
          </p:cNvPr>
          <p:cNvGrpSpPr/>
          <p:nvPr/>
        </p:nvGrpSpPr>
        <p:grpSpPr>
          <a:xfrm>
            <a:off x="6230231" y="4639226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B71144-F850-423A-B2D3-6F00D440B5F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D2DC1-8DA5-4EFC-9F2B-1C76B1AA1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7D00B7-8D46-4821-9DD1-322545642E8A}"/>
              </a:ext>
            </a:extLst>
          </p:cNvPr>
          <p:cNvGrpSpPr/>
          <p:nvPr/>
        </p:nvGrpSpPr>
        <p:grpSpPr>
          <a:xfrm>
            <a:off x="7734509" y="5098321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10799E-4E8B-4DD0-BBB7-1035A82DBB0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219BC6-D041-45A8-A610-33B573D782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0373E-66D0-472C-A754-9691139F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91" y="1514714"/>
            <a:ext cx="5581418" cy="4942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4B0C06-8BE9-4227-A006-B96DD3546316}"/>
              </a:ext>
            </a:extLst>
          </p:cNvPr>
          <p:cNvGrpSpPr/>
          <p:nvPr/>
        </p:nvGrpSpPr>
        <p:grpSpPr>
          <a:xfrm>
            <a:off x="6073622" y="2143055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2E8DAD-64CE-4AAB-80AB-F4E624A91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6E9A6B-6841-4900-9B15-EB04E5AB332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21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072148" y="714058"/>
            <a:ext cx="499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https://numba.pydata.org</a:t>
            </a:r>
            <a:r>
              <a:rPr lang="en-US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C4C50-1C25-450F-8BD0-17EE48545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5" y="1453655"/>
            <a:ext cx="8421329" cy="431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7E028-4070-4ADC-8725-749C65BF7639}"/>
              </a:ext>
            </a:extLst>
          </p:cNvPr>
          <p:cNvSpPr/>
          <p:nvPr/>
        </p:nvSpPr>
        <p:spPr>
          <a:xfrm>
            <a:off x="995516" y="4048432"/>
            <a:ext cx="3923071" cy="811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41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0373E-66D0-472C-A754-9691139F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91" y="1514714"/>
            <a:ext cx="5581418" cy="4942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11AE16-FFCC-4F50-97CF-2E64A97BE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192" y="4896512"/>
            <a:ext cx="1263307" cy="9474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4B0C06-8BE9-4227-A006-B96DD3546316}"/>
              </a:ext>
            </a:extLst>
          </p:cNvPr>
          <p:cNvGrpSpPr/>
          <p:nvPr/>
        </p:nvGrpSpPr>
        <p:grpSpPr>
          <a:xfrm>
            <a:off x="6073622" y="2143055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2E8DAD-64CE-4AAB-80AB-F4E624A91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6E9A6B-6841-4900-9B15-EB04E5AB332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EB9EB-ADE1-4FC1-B25B-703960B2B5A4}"/>
              </a:ext>
            </a:extLst>
          </p:cNvPr>
          <p:cNvGrpSpPr/>
          <p:nvPr/>
        </p:nvGrpSpPr>
        <p:grpSpPr>
          <a:xfrm>
            <a:off x="4284249" y="285202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7000F8-B482-4CEF-9BD0-5CC837EBF2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9584F8-BA90-49F4-A8D9-C0A4C1C16E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9A670-89CF-4B53-AC20-508F3804E0E0}"/>
              </a:ext>
            </a:extLst>
          </p:cNvPr>
          <p:cNvGrpSpPr/>
          <p:nvPr/>
        </p:nvGrpSpPr>
        <p:grpSpPr>
          <a:xfrm>
            <a:off x="5543295" y="3559998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44370-0DE7-4BD8-8D3D-32305A3E5EA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7E5F18F-5C28-44FA-BF62-536FD38AB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A7BF3-1B2D-424C-8A8B-257E48DBE21B}"/>
              </a:ext>
            </a:extLst>
          </p:cNvPr>
          <p:cNvGrpSpPr/>
          <p:nvPr/>
        </p:nvGrpSpPr>
        <p:grpSpPr>
          <a:xfrm>
            <a:off x="5668913" y="473458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976C16-2327-4016-8246-58E411C9852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226310-EDA9-448B-9B0E-B74D7282A7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79989D-0F1F-4080-AA6E-FE3CB2ECF6C6}"/>
              </a:ext>
            </a:extLst>
          </p:cNvPr>
          <p:cNvGrpSpPr/>
          <p:nvPr/>
        </p:nvGrpSpPr>
        <p:grpSpPr>
          <a:xfrm>
            <a:off x="6443292" y="5188354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E31BAB-5314-4B96-B787-BCC98C1852C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55D627-DC64-40DA-AD94-97CE11CFA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08A07-EA24-486C-8B59-B0A873BB45A2}"/>
              </a:ext>
            </a:extLst>
          </p:cNvPr>
          <p:cNvGrpSpPr/>
          <p:nvPr/>
        </p:nvGrpSpPr>
        <p:grpSpPr>
          <a:xfrm>
            <a:off x="5056796" y="544936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A40AAA-7176-426D-8C2A-7A170CBEC5E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F73322-FA8C-4965-AFF9-046747730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38DEAB-6806-4C54-A57D-1AD7F41CF6C4}"/>
              </a:ext>
            </a:extLst>
          </p:cNvPr>
          <p:cNvGrpSpPr/>
          <p:nvPr/>
        </p:nvGrpSpPr>
        <p:grpSpPr>
          <a:xfrm>
            <a:off x="5048659" y="5678153"/>
            <a:ext cx="1084769" cy="369332"/>
            <a:chOff x="3912011" y="6259384"/>
            <a:chExt cx="10847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C0899A-E6A4-4D09-9705-FA2C73E4AF85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953925A-A91E-4552-A7FB-D85FD5254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9E32FE6-1719-4DB3-B4B7-F38223D5E963}"/>
              </a:ext>
            </a:extLst>
          </p:cNvPr>
          <p:cNvSpPr/>
          <p:nvPr/>
        </p:nvSpPr>
        <p:spPr>
          <a:xfrm>
            <a:off x="3588057" y="5548161"/>
            <a:ext cx="147484" cy="18681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C747E-507A-45CB-B71B-1F933540E891}"/>
              </a:ext>
            </a:extLst>
          </p:cNvPr>
          <p:cNvSpPr/>
          <p:nvPr/>
        </p:nvSpPr>
        <p:spPr>
          <a:xfrm>
            <a:off x="1843548" y="3620729"/>
            <a:ext cx="3699747" cy="26460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7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A49E40-5792-4AB2-8E83-5F38285E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6" y="2013173"/>
            <a:ext cx="4192546" cy="25309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DCE978-27BB-4E5A-B492-DFB3C2CB4A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835" y="2260341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A8CDF3-8A9B-49F8-A841-AE93BE70A91B}"/>
              </a:ext>
            </a:extLst>
          </p:cNvPr>
          <p:cNvSpPr/>
          <p:nvPr/>
        </p:nvSpPr>
        <p:spPr>
          <a:xfrm>
            <a:off x="5130409" y="3381687"/>
            <a:ext cx="162232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A8312F-DC4C-4FA3-97C2-EC2678451D94}"/>
              </a:ext>
            </a:extLst>
          </p:cNvPr>
          <p:cNvSpPr/>
          <p:nvPr/>
        </p:nvSpPr>
        <p:spPr>
          <a:xfrm>
            <a:off x="5120577" y="3042038"/>
            <a:ext cx="162232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1D99E-B123-4069-AC53-1C75BF7CF3FE}"/>
              </a:ext>
            </a:extLst>
          </p:cNvPr>
          <p:cNvSpPr/>
          <p:nvPr/>
        </p:nvSpPr>
        <p:spPr>
          <a:xfrm>
            <a:off x="5120577" y="2702389"/>
            <a:ext cx="162232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5124FA-4060-48F9-BEBC-072DA26FFA08}"/>
              </a:ext>
            </a:extLst>
          </p:cNvPr>
          <p:cNvSpPr/>
          <p:nvPr/>
        </p:nvSpPr>
        <p:spPr>
          <a:xfrm>
            <a:off x="2080793" y="3308135"/>
            <a:ext cx="942625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1DF1A5-AB39-4860-9FD4-1B8544BFBB11}"/>
              </a:ext>
            </a:extLst>
          </p:cNvPr>
          <p:cNvSpPr/>
          <p:nvPr/>
        </p:nvSpPr>
        <p:spPr>
          <a:xfrm>
            <a:off x="2080793" y="3715516"/>
            <a:ext cx="1222846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BA9718-B1FF-47A0-82D7-2D1DE04BBD83}"/>
              </a:ext>
            </a:extLst>
          </p:cNvPr>
          <p:cNvSpPr/>
          <p:nvPr/>
        </p:nvSpPr>
        <p:spPr>
          <a:xfrm>
            <a:off x="1914525" y="2886927"/>
            <a:ext cx="519113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F3C4AD-4482-4AB0-935C-CF7B90E3288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rot="10800000" flipV="1">
            <a:off x="3023419" y="2794567"/>
            <a:ext cx="2097159" cy="60574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837825-05F6-4C43-A949-95B87DD76C4E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rot="10800000" flipV="1">
            <a:off x="3303639" y="3134216"/>
            <a:ext cx="1816938" cy="6734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50865B-B019-4164-86E0-6F35CDEC76DA}"/>
              </a:ext>
            </a:extLst>
          </p:cNvPr>
          <p:cNvCxnSpPr>
            <a:cxnSpLocks/>
            <a:stCxn id="6" idx="1"/>
            <a:endCxn id="13" idx="3"/>
          </p:cNvCxnSpPr>
          <p:nvPr/>
        </p:nvCxnSpPr>
        <p:spPr>
          <a:xfrm rot="10800000">
            <a:off x="2433639" y="2979105"/>
            <a:ext cx="2696771" cy="4947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4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5A107-2E20-41C3-A066-29A6774C6B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986" y="1526483"/>
            <a:ext cx="8180028" cy="46620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736796" y="2526827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</a:t>
            </a:r>
            <a:r>
              <a:rPr lang="en-US" sz="2400" b="1" dirty="0" err="1">
                <a:solidFill>
                  <a:srgbClr val="00B0F0"/>
                </a:solidFill>
              </a:rPr>
              <a:t>Numba</a:t>
            </a:r>
            <a:r>
              <a:rPr lang="en-US" sz="2400" dirty="0"/>
              <a:t> can significantly improve runtime performance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5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1DD57-3FBC-4D7A-85F3-82C66D74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6813"/>
            <a:ext cx="6114286" cy="520000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7249405" y="2111349"/>
            <a:ext cx="1636498" cy="1686487"/>
          </a:xfrm>
          <a:prstGeom prst="wedgeRectCallout">
            <a:avLst>
              <a:gd name="adj1" fmla="val -38542"/>
              <a:gd name="adj2" fmla="val -7612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Be sure to close the graph window before returning to </a:t>
            </a:r>
            <a:r>
              <a:rPr lang="en-US" dirty="0" err="1">
                <a:solidFill>
                  <a:srgbClr val="FF0000"/>
                </a:solidFill>
              </a:rPr>
              <a:t>VSCode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DA13E-9C89-4242-8042-C468B0C0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75" y="1405394"/>
            <a:ext cx="5787325" cy="4932113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E0C4B3-3BE7-48FB-9E8B-98511E94BBE2}"/>
              </a:ext>
            </a:extLst>
          </p:cNvPr>
          <p:cNvSpPr/>
          <p:nvPr/>
        </p:nvSpPr>
        <p:spPr>
          <a:xfrm>
            <a:off x="561473" y="3297238"/>
            <a:ext cx="1451682" cy="934574"/>
          </a:xfrm>
          <a:prstGeom prst="wedgeRectCallout">
            <a:avLst>
              <a:gd name="adj1" fmla="val 82408"/>
              <a:gd name="adj2" fmla="val -2839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lines 16 - 18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AEB80-4F4E-4938-A7C2-BD459354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AF67407-CDA0-430B-83BD-819C92F25AFC}"/>
              </a:ext>
            </a:extLst>
          </p:cNvPr>
          <p:cNvSpPr/>
          <p:nvPr/>
        </p:nvSpPr>
        <p:spPr>
          <a:xfrm>
            <a:off x="4173794" y="3068829"/>
            <a:ext cx="1636498" cy="1177541"/>
          </a:xfrm>
          <a:prstGeom prst="wedgeRectCallout">
            <a:avLst>
              <a:gd name="adj1" fmla="val -30882"/>
              <a:gd name="adj2" fmla="val -8676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Graphs should have a title and labeled axes</a:t>
            </a:r>
          </a:p>
        </p:txBody>
      </p:sp>
    </p:spTree>
    <p:extLst>
      <p:ext uri="{BB962C8B-B14F-4D97-AF65-F5344CB8AC3E}">
        <p14:creationId xmlns:p14="http://schemas.microsoft.com/office/powerpoint/2010/main" val="294352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5156</TotalTime>
  <Words>1588</Words>
  <Application>Microsoft Office PowerPoint</Application>
  <PresentationFormat>On-screen Show (4:3)</PresentationFormat>
  <Paragraphs>354</Paragraphs>
  <Slides>62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Goals</vt:lpstr>
      <vt:lpstr>The Bane of All Programmers</vt:lpstr>
      <vt:lpstr>Open plot_parabola.py</vt:lpstr>
      <vt:lpstr>PowerPoint Presentation</vt:lpstr>
      <vt:lpstr>PowerPoint Presentation</vt:lpstr>
      <vt:lpstr>Run plot_parabola.py</vt:lpstr>
      <vt:lpstr>Edit plot_parabola.py</vt:lpstr>
      <vt:lpstr>Run plot_parabola.py</vt:lpstr>
      <vt:lpstr>Edit plot_parabola.py</vt:lpstr>
      <vt:lpstr>Run plot_parabola.py</vt:lpstr>
      <vt:lpstr>Edit plot_parabola.py</vt:lpstr>
      <vt:lpstr>Run plot_parabola.py</vt:lpstr>
      <vt:lpstr>Symbolic Algebra &amp; Calculus</vt:lpstr>
      <vt:lpstr>Symbolic Algebra &amp; Calculus</vt:lpstr>
      <vt:lpstr>Open plot_polynomial.py</vt:lpstr>
      <vt:lpstr>Continuing plot_polynomial.py</vt:lpstr>
      <vt:lpstr>Run plot_polynomial.py</vt:lpstr>
      <vt:lpstr>Edit plot_polynomial.py</vt:lpstr>
      <vt:lpstr>Run plot_polynomial.py</vt:lpstr>
      <vt:lpstr>PowerPoint Presentation</vt:lpstr>
      <vt:lpstr>PowerPoint Presentation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Edit plot_circle.py</vt:lpstr>
      <vt:lpstr>Run plot_circle.py</vt:lpstr>
      <vt:lpstr>Various Colors in RGB Values</vt:lpstr>
      <vt:lpstr>Predefined Color “Names”</vt:lpstr>
      <vt:lpstr>Drawing the Olympic Rings</vt:lpstr>
      <vt:lpstr>Open plot_rings.py</vt:lpstr>
      <vt:lpstr>Run plot_rings.py</vt:lpstr>
      <vt:lpstr>Edit plot_rings.py</vt:lpstr>
      <vt:lpstr>Run plot_rings.py</vt:lpstr>
      <vt:lpstr>Run plot_rings.py</vt:lpstr>
      <vt:lpstr>Parametric Curves</vt:lpstr>
      <vt:lpstr>Parametric Curves</vt:lpstr>
      <vt:lpstr>Parametric Curves</vt:lpstr>
      <vt:lpstr>Open plot_rose_curves.py</vt:lpstr>
      <vt:lpstr>Run plot_rose_curves.py</vt:lpstr>
      <vt:lpstr>Uncomment line 17</vt:lpstr>
      <vt:lpstr>Uncomment line 18</vt:lpstr>
      <vt:lpstr>Comment lines 16-18, Uncomment line 19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PowerPoint Presentation</vt:lpstr>
      <vt:lpstr>View collatz_conjecture.py</vt:lpstr>
      <vt:lpstr>Edit collatz_conjecture.py</vt:lpstr>
      <vt:lpstr>Run collatz_conjecture.py</vt:lpstr>
      <vt:lpstr>Now you know…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810</cp:revision>
  <cp:lastPrinted>2015-06-01T00:45:11Z</cp:lastPrinted>
  <dcterms:created xsi:type="dcterms:W3CDTF">2014-09-21T17:58:26Z</dcterms:created>
  <dcterms:modified xsi:type="dcterms:W3CDTF">2021-06-14T02:04:55Z</dcterms:modified>
</cp:coreProperties>
</file>